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  <p:sldMasterId id="2147483769" r:id="rId2"/>
  </p:sldMasterIdLst>
  <p:notesMasterIdLst>
    <p:notesMasterId r:id="rId21"/>
  </p:notesMasterIdLst>
  <p:sldIdLst>
    <p:sldId id="256" r:id="rId3"/>
    <p:sldId id="257" r:id="rId4"/>
    <p:sldId id="266" r:id="rId5"/>
    <p:sldId id="258" r:id="rId6"/>
    <p:sldId id="268" r:id="rId7"/>
    <p:sldId id="267" r:id="rId8"/>
    <p:sldId id="259" r:id="rId9"/>
    <p:sldId id="265" r:id="rId10"/>
    <p:sldId id="269" r:id="rId11"/>
    <p:sldId id="260" r:id="rId12"/>
    <p:sldId id="261" r:id="rId13"/>
    <p:sldId id="270" r:id="rId14"/>
    <p:sldId id="262" r:id="rId15"/>
    <p:sldId id="271" r:id="rId16"/>
    <p:sldId id="272" r:id="rId17"/>
    <p:sldId id="264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7F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08"/>
    <p:restoredTop sz="94601"/>
  </p:normalViewPr>
  <p:slideViewPr>
    <p:cSldViewPr snapToGrid="0" snapToObjects="1">
      <p:cViewPr varScale="1">
        <p:scale>
          <a:sx n="104" d="100"/>
          <a:sy n="104" d="100"/>
        </p:scale>
        <p:origin x="13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svg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3.svg>
</file>

<file path=ppt/media/image4.png>
</file>

<file path=ppt/media/image5.sv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D2AE6B-5701-2946-AA3D-C0C7FB7BC408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30B7D4-D680-5042-A9F1-AB93C32C18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108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0B7D4-D680-5042-A9F1-AB93C32C186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604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9/8/19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982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8E71B-23D4-B74F-A1D9-728617653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64D78A-616F-A44C-B939-06FF46541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04E8C8-CFD7-E94C-B2F2-B90665A74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11C0FF-7BB6-2549-AF72-86E3D389D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7A7A2-BAA8-C14F-857B-7BB0046CB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9523CF-73DB-C44F-956B-6A229F5A8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341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8F6DC-768C-DA4A-A53D-126AB3DE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752F0-2A5D-BC47-8851-BE24376FE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56149F-C214-734D-9997-6B145A856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9B038-01EF-AE4F-86FC-F54CA4AF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20D75-9724-DE46-BB91-074694049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2458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066BF2-47C7-534B-8F99-A1A232A26F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9B87DB-B025-FF47-9A62-044D5A20A8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31487-9D86-5849-A6F2-D69FDF737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1EC79-A12B-034C-B0F3-1DB52D908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0ED92D-EDC7-0849-AE7D-ECCE9B1CC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959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B0333-B5F2-6F42-8CC9-B127CCE374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1352A-246B-4D46-B8AE-EC7F6E621F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7F2C6-17F8-E242-8A52-1C1AFC521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B8305-7F4F-9849-9A98-B4E8B3A35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A8A71-D87A-894F-8208-5018D4F71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062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B13A8-DD42-3D44-8EE9-77B18772C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EA07-4020-034C-9356-DE6874DCB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617D8-45BB-6148-AAF3-49F0737F0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605C9-B9D8-C24A-AD6F-2134EA926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42C10-1F45-C445-8505-B4115AFFD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52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92D4-18D2-744E-94CC-5E7D67D57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A9140-B142-D144-ACBE-A0C4A2BFD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4597C-9BCE-9A4F-AA55-698BE33EF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5802D-AD7B-3E40-B920-7B5201833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07840-2063-6A48-AC8B-3781027A5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33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8A9D0-3DB6-DE41-AC30-2C0BDD4D4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BD175-4472-174F-9448-598807F6A2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5DF46-937A-A148-BFA7-0C794A314E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89084F-B08F-CB4E-94AA-C6EEA8EE3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E75AD4-4924-D54E-BDEB-3BC36F2CD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169E6-3997-FB4D-86A5-2513A41E9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750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84FBE-1F19-E24C-9528-59EB97132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C1B4-5953-3348-B624-D6975551C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40B2BE-E2D8-E248-8C97-88D69E2872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03CB09-CAEB-7445-A884-42B7F09C4B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0CB242-D696-8341-A641-367C295C7C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3297D7-6B47-8245-9A06-86E3F75DB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760304-6ACF-3948-8024-73DCDF6D0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771680-4AAF-624F-9917-31502B00E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083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80793-00C8-C94E-A3E2-0B82B2802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24AE00-DFDA-4B4E-AA7C-8789727A2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8A1035-4B24-184D-8CF0-FDB1D7D0A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60CD50-13E2-1A41-BBFE-6B96B4C5E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722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3AF154-2EF1-C649-80B5-133048A07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95C7E3-E432-B34B-A70E-F1CEF8F06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4B1239-F82A-AA46-A1C1-FAFB8BA17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279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A8FFF-52C4-2F42-9CDB-495C68BAA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D3C45-4646-0348-AEBE-2AD7A76DA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C9791-4BB7-634A-88C9-5F0F78A4F9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D9BFCC-90D5-EE49-81D0-DFA1E8CAF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EB6D1D-D028-D24E-8C1F-72C8ADC04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12E891-3839-5445-A3F0-40A60E3ED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886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4980" y="286603"/>
            <a:ext cx="11069320" cy="7928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980" y="1397001"/>
            <a:ext cx="11069320" cy="447209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8408" y="6446838"/>
            <a:ext cx="74971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969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CD2959-9DF7-A845-945D-7C513A8F6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388071-F262-9B44-BB3E-88AAC64DD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44F27-300F-174F-A060-B7B41C090C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C094B-5970-1B43-98A8-7CD08BA5AC9C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F6E5D-110A-3A48-A973-7A76B83D39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113C2-FF38-5047-94D8-59EE6FE537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C4516-8FFC-5C49-9752-38E329D0CF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454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Relationship Id="rId9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5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4A0610-C05E-5B46-9409-02209628A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7939" y="640080"/>
            <a:ext cx="3659246" cy="285032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6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Predicting Home Prices in King County, Washington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7E2BC19-8CB2-2A4B-B140-6F6715904B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90"/>
          <a:stretch/>
        </p:blipFill>
        <p:spPr>
          <a:xfrm>
            <a:off x="-3045" y="1"/>
            <a:ext cx="7842738" cy="6400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1B2968-EBC4-CA48-AB2E-3DFC441EB025}"/>
              </a:ext>
            </a:extLst>
          </p:cNvPr>
          <p:cNvSpPr txBox="1"/>
          <p:nvPr/>
        </p:nvSpPr>
        <p:spPr>
          <a:xfrm>
            <a:off x="8047939" y="3923145"/>
            <a:ext cx="41440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King County Real Estate Company (“KC”)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September 9, 2019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788B6C-522D-8F47-8EFC-9CC4FCB1A7BE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</p:spTree>
    <p:extLst>
      <p:ext uri="{BB962C8B-B14F-4D97-AF65-F5344CB8AC3E}">
        <p14:creationId xmlns:p14="http://schemas.microsoft.com/office/powerpoint/2010/main" val="2533986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5105608-E163-2A4C-BD00-01FD33EEA999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24554-1A8A-B14B-987C-260EC9357569}"/>
              </a:ext>
            </a:extLst>
          </p:cNvPr>
          <p:cNvSpPr txBox="1"/>
          <p:nvPr/>
        </p:nvSpPr>
        <p:spPr>
          <a:xfrm>
            <a:off x="11672316" y="644967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82CE29-51B5-1D48-AB86-50A94E6CEE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2"/>
          <a:stretch/>
        </p:blipFill>
        <p:spPr>
          <a:xfrm>
            <a:off x="206777" y="1051876"/>
            <a:ext cx="5660623" cy="25386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21FB78-3080-A14C-BEB9-B80E03037C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72"/>
          <a:stretch/>
        </p:blipFill>
        <p:spPr>
          <a:xfrm>
            <a:off x="6096000" y="1051877"/>
            <a:ext cx="5889222" cy="25386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65AA6A-0303-2A4A-9B53-2302439DEB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696"/>
          <a:stretch/>
        </p:blipFill>
        <p:spPr>
          <a:xfrm>
            <a:off x="3367288" y="3643525"/>
            <a:ext cx="5381223" cy="21984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559D9B-C80B-8F4C-AB99-EDF9656E920A}"/>
              </a:ext>
            </a:extLst>
          </p:cNvPr>
          <p:cNvSpPr txBox="1"/>
          <p:nvPr/>
        </p:nvSpPr>
        <p:spPr>
          <a:xfrm>
            <a:off x="2545588" y="1190374"/>
            <a:ext cx="1643399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Number of Bedrooms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53511A-5F83-2042-9EDC-FCB8FCF6BABF}"/>
              </a:ext>
            </a:extLst>
          </p:cNvPr>
          <p:cNvSpPr txBox="1"/>
          <p:nvPr/>
        </p:nvSpPr>
        <p:spPr>
          <a:xfrm>
            <a:off x="8596112" y="1190374"/>
            <a:ext cx="1686680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Number of Bathrooms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CD8569-C363-4D41-BCDD-86F197547A84}"/>
              </a:ext>
            </a:extLst>
          </p:cNvPr>
          <p:cNvSpPr txBox="1"/>
          <p:nvPr/>
        </p:nvSpPr>
        <p:spPr>
          <a:xfrm>
            <a:off x="5675112" y="3783400"/>
            <a:ext cx="1370888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Number of Floors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0A5C10-9E97-1542-8EDF-24A516DDC24C}"/>
              </a:ext>
            </a:extLst>
          </p:cNvPr>
          <p:cNvSpPr txBox="1"/>
          <p:nvPr/>
        </p:nvSpPr>
        <p:spPr>
          <a:xfrm>
            <a:off x="206777" y="2062372"/>
            <a:ext cx="338554" cy="864980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average price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590FC9-1786-B541-8EEE-3E87311EBABD}"/>
              </a:ext>
            </a:extLst>
          </p:cNvPr>
          <p:cNvSpPr txBox="1"/>
          <p:nvPr/>
        </p:nvSpPr>
        <p:spPr>
          <a:xfrm>
            <a:off x="3367287" y="4410172"/>
            <a:ext cx="338554" cy="864980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average price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5E3CDC-53F6-EF46-8D19-25B4907B6A7D}"/>
              </a:ext>
            </a:extLst>
          </p:cNvPr>
          <p:cNvSpPr txBox="1"/>
          <p:nvPr/>
        </p:nvSpPr>
        <p:spPr>
          <a:xfrm>
            <a:off x="6096000" y="2082795"/>
            <a:ext cx="338554" cy="864980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average price</a:t>
            </a: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ADD58EB5-A30B-654B-A8AB-A7F83533E32F}"/>
              </a:ext>
            </a:extLst>
          </p:cNvPr>
          <p:cNvSpPr txBox="1">
            <a:spLocks/>
          </p:cNvSpPr>
          <p:nvPr/>
        </p:nvSpPr>
        <p:spPr>
          <a:xfrm>
            <a:off x="474980" y="286603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Price and Home Features</a:t>
            </a: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337C502B-AEA0-A545-8D14-94B605FBCE45}"/>
              </a:ext>
            </a:extLst>
          </p:cNvPr>
          <p:cNvSpPr txBox="1">
            <a:spLocks/>
          </p:cNvSpPr>
          <p:nvPr/>
        </p:nvSpPr>
        <p:spPr>
          <a:xfrm>
            <a:off x="487400" y="606337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Size</a:t>
            </a:r>
            <a:r>
              <a:rPr lang="en-US" sz="25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(continued)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484820-5D36-8D4C-B98B-600D96E40800}"/>
              </a:ext>
            </a:extLst>
          </p:cNvPr>
          <p:cNvSpPr txBox="1"/>
          <p:nvPr/>
        </p:nvSpPr>
        <p:spPr>
          <a:xfrm>
            <a:off x="266939" y="5876244"/>
            <a:ext cx="11510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Recommendations: Focus on homes with more bedrooms and bathrooms and 2.5 floors.  Please note, the amount of floors within the home is not a large predictor of price.</a:t>
            </a:r>
          </a:p>
        </p:txBody>
      </p:sp>
    </p:spTree>
    <p:extLst>
      <p:ext uri="{BB962C8B-B14F-4D97-AF65-F5344CB8AC3E}">
        <p14:creationId xmlns:p14="http://schemas.microsoft.com/office/powerpoint/2010/main" val="2091378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5105608-E163-2A4C-BD00-01FD33EEA999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24554-1A8A-B14B-987C-260EC9357569}"/>
              </a:ext>
            </a:extLst>
          </p:cNvPr>
          <p:cNvSpPr txBox="1"/>
          <p:nvPr/>
        </p:nvSpPr>
        <p:spPr>
          <a:xfrm>
            <a:off x="11672316" y="644967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990CB8-B899-0E4F-AD25-3473455F38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1922"/>
          <a:stretch/>
        </p:blipFill>
        <p:spPr>
          <a:xfrm>
            <a:off x="709180" y="1415085"/>
            <a:ext cx="5082020" cy="38340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FF7D39-9B49-A441-BDBC-BA3B53FBD863}"/>
              </a:ext>
            </a:extLst>
          </p:cNvPr>
          <p:cNvSpPr txBox="1"/>
          <p:nvPr/>
        </p:nvSpPr>
        <p:spPr>
          <a:xfrm>
            <a:off x="5448300" y="1625600"/>
            <a:ext cx="342900" cy="29260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E3CBEF-1541-BA42-A374-CED1F28644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4997" r="25155"/>
          <a:stretch/>
        </p:blipFill>
        <p:spPr>
          <a:xfrm>
            <a:off x="6616700" y="1625600"/>
            <a:ext cx="4394200" cy="36235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51D9D4-2918-2948-AC99-CAD6BA1BA276}"/>
              </a:ext>
            </a:extLst>
          </p:cNvPr>
          <p:cNvSpPr txBox="1"/>
          <p:nvPr/>
        </p:nvSpPr>
        <p:spPr>
          <a:xfrm>
            <a:off x="6324600" y="1415085"/>
            <a:ext cx="1028700" cy="355061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A7A2BDC-06DF-8144-94E2-D04AA2C27D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3674"/>
          <a:stretch/>
        </p:blipFill>
        <p:spPr>
          <a:xfrm>
            <a:off x="6259080" y="1453185"/>
            <a:ext cx="1145020" cy="38340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5F3524-8226-9146-8141-2B8E9BB3C19B}"/>
              </a:ext>
            </a:extLst>
          </p:cNvPr>
          <p:cNvSpPr txBox="1"/>
          <p:nvPr/>
        </p:nvSpPr>
        <p:spPr>
          <a:xfrm>
            <a:off x="10932680" y="1625600"/>
            <a:ext cx="342900" cy="29260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3F21F4-D903-E74C-9BC4-65547AC18A83}"/>
              </a:ext>
            </a:extLst>
          </p:cNvPr>
          <p:cNvSpPr txBox="1"/>
          <p:nvPr/>
        </p:nvSpPr>
        <p:spPr>
          <a:xfrm flipH="1">
            <a:off x="3367465" y="4940300"/>
            <a:ext cx="721932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A382A3-D74A-D44E-B811-1C179C5A15A1}"/>
              </a:ext>
            </a:extLst>
          </p:cNvPr>
          <p:cNvSpPr txBox="1"/>
          <p:nvPr/>
        </p:nvSpPr>
        <p:spPr>
          <a:xfrm flipH="1">
            <a:off x="8846534" y="4936410"/>
            <a:ext cx="995966" cy="25011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6B9F74-CAA8-0D44-AA65-349FA083EA0B}"/>
              </a:ext>
            </a:extLst>
          </p:cNvPr>
          <p:cNvSpPr txBox="1"/>
          <p:nvPr/>
        </p:nvSpPr>
        <p:spPr>
          <a:xfrm>
            <a:off x="2906731" y="1276585"/>
            <a:ext cx="1287853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Year Home Built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8CFBFF-2F5B-3442-8466-31D1BF2C7926}"/>
              </a:ext>
            </a:extLst>
          </p:cNvPr>
          <p:cNvSpPr txBox="1"/>
          <p:nvPr/>
        </p:nvSpPr>
        <p:spPr>
          <a:xfrm>
            <a:off x="8566147" y="1310500"/>
            <a:ext cx="1197764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Condition (1-5)</a:t>
            </a: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F0FC5C68-12E0-EE46-B0E4-CC76BA282DCD}"/>
              </a:ext>
            </a:extLst>
          </p:cNvPr>
          <p:cNvSpPr txBox="1">
            <a:spLocks/>
          </p:cNvSpPr>
          <p:nvPr/>
        </p:nvSpPr>
        <p:spPr>
          <a:xfrm>
            <a:off x="474980" y="286603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Price and Home Features</a:t>
            </a:r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8B1E2D9C-63ED-6147-A768-FEA88C37C136}"/>
              </a:ext>
            </a:extLst>
          </p:cNvPr>
          <p:cNvSpPr txBox="1">
            <a:spLocks/>
          </p:cNvSpPr>
          <p:nvPr/>
        </p:nvSpPr>
        <p:spPr>
          <a:xfrm>
            <a:off x="487400" y="606337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Quality</a:t>
            </a:r>
            <a:endParaRPr lang="en-US" sz="25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554925-144B-E84D-881F-6E8567B350A7}"/>
              </a:ext>
            </a:extLst>
          </p:cNvPr>
          <p:cNvSpPr txBox="1"/>
          <p:nvPr/>
        </p:nvSpPr>
        <p:spPr>
          <a:xfrm>
            <a:off x="266939" y="5876244"/>
            <a:ext cx="11510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Recommendations: Focus on homes with an overall condition grade of 3-5.  Please note, the year the home was built is not a large predictor of price. </a:t>
            </a:r>
          </a:p>
        </p:txBody>
      </p:sp>
    </p:spTree>
    <p:extLst>
      <p:ext uri="{BB962C8B-B14F-4D97-AF65-F5344CB8AC3E}">
        <p14:creationId xmlns:p14="http://schemas.microsoft.com/office/powerpoint/2010/main" val="3163895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5105608-E163-2A4C-BD00-01FD33EEA999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24554-1A8A-B14B-987C-260EC9357569}"/>
              </a:ext>
            </a:extLst>
          </p:cNvPr>
          <p:cNvSpPr txBox="1"/>
          <p:nvPr/>
        </p:nvSpPr>
        <p:spPr>
          <a:xfrm>
            <a:off x="11672316" y="644967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FF7D39-9B49-A441-BDBC-BA3B53FBD863}"/>
              </a:ext>
            </a:extLst>
          </p:cNvPr>
          <p:cNvSpPr txBox="1"/>
          <p:nvPr/>
        </p:nvSpPr>
        <p:spPr>
          <a:xfrm>
            <a:off x="5448300" y="1625600"/>
            <a:ext cx="342900" cy="29260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51D9D4-2918-2948-AC99-CAD6BA1BA276}"/>
              </a:ext>
            </a:extLst>
          </p:cNvPr>
          <p:cNvSpPr txBox="1"/>
          <p:nvPr/>
        </p:nvSpPr>
        <p:spPr>
          <a:xfrm>
            <a:off x="6324600" y="1415085"/>
            <a:ext cx="1028700" cy="355061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A7A2BDC-06DF-8144-94E2-D04AA2C27D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3674"/>
          <a:stretch/>
        </p:blipFill>
        <p:spPr>
          <a:xfrm>
            <a:off x="6259080" y="1643686"/>
            <a:ext cx="1145020" cy="35936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5F3524-8226-9146-8141-2B8E9BB3C19B}"/>
              </a:ext>
            </a:extLst>
          </p:cNvPr>
          <p:cNvSpPr txBox="1"/>
          <p:nvPr/>
        </p:nvSpPr>
        <p:spPr>
          <a:xfrm>
            <a:off x="10932680" y="1752600"/>
            <a:ext cx="342900" cy="29260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3F21F4-D903-E74C-9BC4-65547AC18A83}"/>
              </a:ext>
            </a:extLst>
          </p:cNvPr>
          <p:cNvSpPr txBox="1"/>
          <p:nvPr/>
        </p:nvSpPr>
        <p:spPr>
          <a:xfrm flipH="1">
            <a:off x="3367465" y="4940300"/>
            <a:ext cx="721932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A382A3-D74A-D44E-B811-1C179C5A15A1}"/>
              </a:ext>
            </a:extLst>
          </p:cNvPr>
          <p:cNvSpPr txBox="1"/>
          <p:nvPr/>
        </p:nvSpPr>
        <p:spPr>
          <a:xfrm flipH="1">
            <a:off x="8846534" y="5063410"/>
            <a:ext cx="995966" cy="25011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6B9F74-CAA8-0D44-AA65-349FA083EA0B}"/>
              </a:ext>
            </a:extLst>
          </p:cNvPr>
          <p:cNvSpPr txBox="1"/>
          <p:nvPr/>
        </p:nvSpPr>
        <p:spPr>
          <a:xfrm>
            <a:off x="2409915" y="1355187"/>
            <a:ext cx="1730282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Year Home Renovated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8CFBFF-2F5B-3442-8466-31D1BF2C7926}"/>
              </a:ext>
            </a:extLst>
          </p:cNvPr>
          <p:cNvSpPr txBox="1"/>
          <p:nvPr/>
        </p:nvSpPr>
        <p:spPr>
          <a:xfrm>
            <a:off x="8322442" y="1355187"/>
            <a:ext cx="2103461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Overall Home Grade* (3-13)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C4760C-84C7-304F-9FDB-8CD60B6A0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242" y="1625600"/>
            <a:ext cx="5317958" cy="34671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6FA7DE6-32C3-7E46-938B-15DC9CF1EA95}"/>
              </a:ext>
            </a:extLst>
          </p:cNvPr>
          <p:cNvSpPr txBox="1"/>
          <p:nvPr/>
        </p:nvSpPr>
        <p:spPr>
          <a:xfrm>
            <a:off x="6736911" y="4909979"/>
            <a:ext cx="3171061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*Based on the King County Grading System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CE6746-7458-124D-A395-91F5B49F4B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759" t="4935" b="7970"/>
          <a:stretch/>
        </p:blipFill>
        <p:spPr>
          <a:xfrm>
            <a:off x="7404100" y="1739900"/>
            <a:ext cx="4140200" cy="322968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00D01B2-A883-2848-B513-4358AA738326}"/>
              </a:ext>
            </a:extLst>
          </p:cNvPr>
          <p:cNvSpPr txBox="1"/>
          <p:nvPr/>
        </p:nvSpPr>
        <p:spPr>
          <a:xfrm flipH="1">
            <a:off x="3088752" y="4871879"/>
            <a:ext cx="886348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9D979ACA-B332-8E47-83EA-91CEE2EA74C7}"/>
              </a:ext>
            </a:extLst>
          </p:cNvPr>
          <p:cNvSpPr txBox="1">
            <a:spLocks/>
          </p:cNvSpPr>
          <p:nvPr/>
        </p:nvSpPr>
        <p:spPr>
          <a:xfrm>
            <a:off x="474980" y="286603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Price and Home Features</a:t>
            </a:r>
          </a:p>
        </p:txBody>
      </p:sp>
      <p:sp>
        <p:nvSpPr>
          <p:cNvPr id="23" name="Title 3">
            <a:extLst>
              <a:ext uri="{FF2B5EF4-FFF2-40B4-BE49-F238E27FC236}">
                <a16:creationId xmlns:a16="http://schemas.microsoft.com/office/drawing/2014/main" id="{16E9489E-AB1B-1B40-A00F-B115CD546B4F}"/>
              </a:ext>
            </a:extLst>
          </p:cNvPr>
          <p:cNvSpPr txBox="1">
            <a:spLocks/>
          </p:cNvSpPr>
          <p:nvPr/>
        </p:nvSpPr>
        <p:spPr>
          <a:xfrm>
            <a:off x="487400" y="606337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Quality </a:t>
            </a:r>
            <a:r>
              <a:rPr lang="en-US" sz="25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(continued)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FB26A9-1096-4D43-B395-2098F0B7B44A}"/>
              </a:ext>
            </a:extLst>
          </p:cNvPr>
          <p:cNvSpPr txBox="1"/>
          <p:nvPr/>
        </p:nvSpPr>
        <p:spPr>
          <a:xfrm>
            <a:off x="266939" y="5876244"/>
            <a:ext cx="11510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Recommendations: Focus on homes renovated after 1980, if renovated.  However, please note is not a large predictor of price for a home to have been renovated.   Additionally, focus on homes that have a higher King County Home Grade.   </a:t>
            </a:r>
          </a:p>
        </p:txBody>
      </p:sp>
    </p:spTree>
    <p:extLst>
      <p:ext uri="{BB962C8B-B14F-4D97-AF65-F5344CB8AC3E}">
        <p14:creationId xmlns:p14="http://schemas.microsoft.com/office/powerpoint/2010/main" val="6946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5105608-E163-2A4C-BD00-01FD33EEA999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24554-1A8A-B14B-987C-260EC9357569}"/>
              </a:ext>
            </a:extLst>
          </p:cNvPr>
          <p:cNvSpPr txBox="1"/>
          <p:nvPr/>
        </p:nvSpPr>
        <p:spPr>
          <a:xfrm>
            <a:off x="11672316" y="644967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9EF156-FD1E-8943-BC8F-D75E4065E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448" y="1122068"/>
            <a:ext cx="7602546" cy="4498975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1E41D263-05BA-7049-B8C6-03F2FB2FA487}"/>
              </a:ext>
            </a:extLst>
          </p:cNvPr>
          <p:cNvSpPr txBox="1">
            <a:spLocks/>
          </p:cNvSpPr>
          <p:nvPr/>
        </p:nvSpPr>
        <p:spPr>
          <a:xfrm>
            <a:off x="474980" y="286603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Price and Home Features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F8F880FB-FBA3-C246-A82F-4BC4F326D569}"/>
              </a:ext>
            </a:extLst>
          </p:cNvPr>
          <p:cNvSpPr txBox="1">
            <a:spLocks/>
          </p:cNvSpPr>
          <p:nvPr/>
        </p:nvSpPr>
        <p:spPr>
          <a:xfrm>
            <a:off x="487400" y="606337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Views*</a:t>
            </a:r>
            <a:endParaRPr lang="en-US" sz="25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1B5134-B165-0345-AB05-89A93D3E45F8}"/>
              </a:ext>
            </a:extLst>
          </p:cNvPr>
          <p:cNvSpPr txBox="1"/>
          <p:nvPr/>
        </p:nvSpPr>
        <p:spPr>
          <a:xfrm>
            <a:off x="5397500" y="5436377"/>
            <a:ext cx="8382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1ACEEE-5C94-9245-8C5B-7C429B4CC4A0}"/>
              </a:ext>
            </a:extLst>
          </p:cNvPr>
          <p:cNvSpPr txBox="1"/>
          <p:nvPr/>
        </p:nvSpPr>
        <p:spPr>
          <a:xfrm>
            <a:off x="4516058" y="1228187"/>
            <a:ext cx="2987164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Home Views: Has the home been viewed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97DBF0-DADC-E349-AF8E-EE4AB0B55573}"/>
              </a:ext>
            </a:extLst>
          </p:cNvPr>
          <p:cNvSpPr txBox="1"/>
          <p:nvPr/>
        </p:nvSpPr>
        <p:spPr>
          <a:xfrm>
            <a:off x="266939" y="5914344"/>
            <a:ext cx="11510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Recommendations: Focus on homes that have a view of 4.0.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D9CC52-ED0F-AE49-9E68-F0C70BBD3BEF}"/>
              </a:ext>
            </a:extLst>
          </p:cNvPr>
          <p:cNvSpPr txBox="1"/>
          <p:nvPr/>
        </p:nvSpPr>
        <p:spPr>
          <a:xfrm>
            <a:off x="2298700" y="5404586"/>
            <a:ext cx="7064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*Please note: the description of view describes the feature as "has been viewed". It is unclear if this means the house has been viewed only 0-4 times total, as this seems low, or if this stands for something else. We would need additional detail from KC to truly understand this feature and help advance our recommendations.</a:t>
            </a:r>
          </a:p>
        </p:txBody>
      </p:sp>
    </p:spTree>
    <p:extLst>
      <p:ext uri="{BB962C8B-B14F-4D97-AF65-F5344CB8AC3E}">
        <p14:creationId xmlns:p14="http://schemas.microsoft.com/office/powerpoint/2010/main" val="1262350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5105608-E163-2A4C-BD00-01FD33EEA999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24554-1A8A-B14B-987C-260EC9357569}"/>
              </a:ext>
            </a:extLst>
          </p:cNvPr>
          <p:cNvSpPr txBox="1"/>
          <p:nvPr/>
        </p:nvSpPr>
        <p:spPr>
          <a:xfrm>
            <a:off x="11672316" y="644967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</a:t>
            </a: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1E41D263-05BA-7049-B8C6-03F2FB2FA487}"/>
              </a:ext>
            </a:extLst>
          </p:cNvPr>
          <p:cNvSpPr txBox="1">
            <a:spLocks/>
          </p:cNvSpPr>
          <p:nvPr/>
        </p:nvSpPr>
        <p:spPr>
          <a:xfrm>
            <a:off x="474980" y="286603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Price and Home Features</a:t>
            </a: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F8F880FB-FBA3-C246-A82F-4BC4F326D569}"/>
              </a:ext>
            </a:extLst>
          </p:cNvPr>
          <p:cNvSpPr txBox="1">
            <a:spLocks/>
          </p:cNvSpPr>
          <p:nvPr/>
        </p:nvSpPr>
        <p:spPr>
          <a:xfrm>
            <a:off x="487400" y="606337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 Home Sold</a:t>
            </a:r>
            <a:endParaRPr lang="en-US" sz="25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1B5134-B165-0345-AB05-89A93D3E45F8}"/>
              </a:ext>
            </a:extLst>
          </p:cNvPr>
          <p:cNvSpPr txBox="1"/>
          <p:nvPr/>
        </p:nvSpPr>
        <p:spPr>
          <a:xfrm>
            <a:off x="5397500" y="5525277"/>
            <a:ext cx="8382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2CE4CA-FA2A-F94C-84B1-577BBCE3B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419" y="1375102"/>
            <a:ext cx="10451241" cy="451950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276E620-C83A-2842-9746-E1B2C3B04B73}"/>
              </a:ext>
            </a:extLst>
          </p:cNvPr>
          <p:cNvSpPr txBox="1"/>
          <p:nvPr/>
        </p:nvSpPr>
        <p:spPr>
          <a:xfrm>
            <a:off x="5765800" y="5698020"/>
            <a:ext cx="731520" cy="1828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D938DD-319F-CA49-977D-4F3ADFAA0C6F}"/>
              </a:ext>
            </a:extLst>
          </p:cNvPr>
          <p:cNvSpPr txBox="1"/>
          <p:nvPr/>
        </p:nvSpPr>
        <p:spPr>
          <a:xfrm>
            <a:off x="4992564" y="1236602"/>
            <a:ext cx="1960345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Date The Home Was Sold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29111C-D946-074F-B1DB-8B03E1B3033B}"/>
              </a:ext>
            </a:extLst>
          </p:cNvPr>
          <p:cNvSpPr txBox="1"/>
          <p:nvPr/>
        </p:nvSpPr>
        <p:spPr>
          <a:xfrm>
            <a:off x="266939" y="5976049"/>
            <a:ext cx="11510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Recommendations: Please note, the date a home was sold does not greatly influence the price.</a:t>
            </a:r>
          </a:p>
        </p:txBody>
      </p:sp>
    </p:spTree>
    <p:extLst>
      <p:ext uri="{BB962C8B-B14F-4D97-AF65-F5344CB8AC3E}">
        <p14:creationId xmlns:p14="http://schemas.microsoft.com/office/powerpoint/2010/main" val="3834910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4DFF3-8F84-7541-94F6-45813A310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7812225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5105608-E163-2A4C-BD00-01FD33EEA999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24554-1A8A-B14B-987C-260EC9357569}"/>
              </a:ext>
            </a:extLst>
          </p:cNvPr>
          <p:cNvSpPr txBox="1"/>
          <p:nvPr/>
        </p:nvSpPr>
        <p:spPr>
          <a:xfrm>
            <a:off x="11672316" y="644967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A22AF849-5394-734C-9169-0C7ABD6AB153}"/>
              </a:ext>
            </a:extLst>
          </p:cNvPr>
          <p:cNvSpPr txBox="1">
            <a:spLocks/>
          </p:cNvSpPr>
          <p:nvPr/>
        </p:nvSpPr>
        <p:spPr>
          <a:xfrm>
            <a:off x="474980" y="286603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Next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C28FF-94D7-6C4B-AA22-0AF373E76E8B}"/>
              </a:ext>
            </a:extLst>
          </p:cNvPr>
          <p:cNvSpPr txBox="1"/>
          <p:nvPr/>
        </p:nvSpPr>
        <p:spPr>
          <a:xfrm>
            <a:off x="749300" y="1308100"/>
            <a:ext cx="10325100" cy="30099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KC to provide additional detail to Aronson Consulting on the “View” feature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KC to share recommendations and findings with sales staff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KC to provide Aronson Consulting with additional features they would like to understand further as predictors of price after meeting with their sales staff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Aronson Consulting to update findings after 6 months to determine if there have been any changes in the King County, Washington home sales market</a:t>
            </a:r>
          </a:p>
        </p:txBody>
      </p:sp>
    </p:spTree>
    <p:extLst>
      <p:ext uri="{BB962C8B-B14F-4D97-AF65-F5344CB8AC3E}">
        <p14:creationId xmlns:p14="http://schemas.microsoft.com/office/powerpoint/2010/main" val="1773294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510A9-88D5-F842-8062-B4D4EF9EB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63362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510A9-88D5-F842-8062-B4D4EF9EB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61766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34893-F1BE-3146-A330-B0E4E2FFA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93371C1-4B25-1445-8AEE-ECA25DEE1C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358395"/>
              </p:ext>
            </p:extLst>
          </p:nvPr>
        </p:nvGraphicFramePr>
        <p:xfrm>
          <a:off x="706120" y="1416304"/>
          <a:ext cx="9499600" cy="38140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64934">
                  <a:extLst>
                    <a:ext uri="{9D8B030D-6E8A-4147-A177-3AD203B41FA5}">
                      <a16:colId xmlns:a16="http://schemas.microsoft.com/office/drawing/2014/main" val="3081443492"/>
                    </a:ext>
                  </a:extLst>
                </a:gridCol>
                <a:gridCol w="934666">
                  <a:extLst>
                    <a:ext uri="{9D8B030D-6E8A-4147-A177-3AD203B41FA5}">
                      <a16:colId xmlns:a16="http://schemas.microsoft.com/office/drawing/2014/main" val="3605015808"/>
                    </a:ext>
                  </a:extLst>
                </a:gridCol>
              </a:tblGrid>
              <a:tr h="92678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Background and Methodology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586445"/>
                  </a:ext>
                </a:extLst>
              </a:tr>
              <a:tr h="96242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Price and Home Features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7060544"/>
                  </a:ext>
                </a:extLst>
              </a:tr>
              <a:tr h="96242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Next Steps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7991416"/>
                  </a:ext>
                </a:extLst>
              </a:tr>
              <a:tr h="96242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Questions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810246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DD863E7-EB75-5146-AD93-B0FC7810D093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3E6C25-3214-504B-BB25-2C5D1E2D54FB}"/>
              </a:ext>
            </a:extLst>
          </p:cNvPr>
          <p:cNvSpPr txBox="1"/>
          <p:nvPr/>
        </p:nvSpPr>
        <p:spPr>
          <a:xfrm>
            <a:off x="11672316" y="64496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988678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32F5A-1BCF-8D4D-852A-D0B4F4A70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12" y="2766218"/>
            <a:ext cx="8598408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Background and Methodology</a:t>
            </a:r>
          </a:p>
        </p:txBody>
      </p:sp>
    </p:spTree>
    <p:extLst>
      <p:ext uri="{BB962C8B-B14F-4D97-AF65-F5344CB8AC3E}">
        <p14:creationId xmlns:p14="http://schemas.microsoft.com/office/powerpoint/2010/main" val="855457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B87FC1-C3A6-1F40-A57C-32079A307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980" y="286603"/>
            <a:ext cx="11069320" cy="434081"/>
          </a:xfrm>
        </p:spPr>
        <p:txBody>
          <a:bodyPr>
            <a:normAutofit fontScale="90000"/>
          </a:bodyPr>
          <a:lstStyle/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AE84A0-CD0A-274F-9F8D-80C4A642BA01}"/>
              </a:ext>
            </a:extLst>
          </p:cNvPr>
          <p:cNvSpPr txBox="1"/>
          <p:nvPr/>
        </p:nvSpPr>
        <p:spPr>
          <a:xfrm>
            <a:off x="2149337" y="2050208"/>
            <a:ext cx="9170935" cy="2416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KC would like to understand the criteria and features their clients look for when purchasing homes in King County, Washington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KC is looking to focus on higher end homes to increase their commission potential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105608-E163-2A4C-BD00-01FD33EEA999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24554-1A8A-B14B-987C-260EC9357569}"/>
              </a:ext>
            </a:extLst>
          </p:cNvPr>
          <p:cNvSpPr txBox="1"/>
          <p:nvPr/>
        </p:nvSpPr>
        <p:spPr>
          <a:xfrm>
            <a:off x="11672316" y="64496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pic>
        <p:nvPicPr>
          <p:cNvPr id="13" name="Graphic 12" descr="House">
            <a:extLst>
              <a:ext uri="{FF2B5EF4-FFF2-40B4-BE49-F238E27FC236}">
                <a16:creationId xmlns:a16="http://schemas.microsoft.com/office/drawing/2014/main" id="{520FAE0D-516B-AD48-BFDE-54449A89A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4980" y="1589950"/>
            <a:ext cx="1547293" cy="1547293"/>
          </a:xfrm>
          <a:prstGeom prst="rect">
            <a:avLst/>
          </a:prstGeom>
        </p:spPr>
      </p:pic>
      <p:pic>
        <p:nvPicPr>
          <p:cNvPr id="17" name="Graphic 16" descr="Piggy Bank">
            <a:extLst>
              <a:ext uri="{FF2B5EF4-FFF2-40B4-BE49-F238E27FC236}">
                <a16:creationId xmlns:a16="http://schemas.microsoft.com/office/drawing/2014/main" id="{C2480701-8F23-2242-85B0-7066331998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6937" y="3574812"/>
            <a:ext cx="1545336" cy="154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01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B87FC1-C3A6-1F40-A57C-32079A307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980" y="286603"/>
            <a:ext cx="11069320" cy="462697"/>
          </a:xfrm>
        </p:spPr>
        <p:txBody>
          <a:bodyPr>
            <a:normAutofit fontScale="90000"/>
          </a:bodyPr>
          <a:lstStyle/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58C166-64C4-B644-91D8-52FE3CD33E48}"/>
              </a:ext>
            </a:extLst>
          </p:cNvPr>
          <p:cNvSpPr txBox="1"/>
          <p:nvPr/>
        </p:nvSpPr>
        <p:spPr>
          <a:xfrm>
            <a:off x="474980" y="1235737"/>
            <a:ext cx="11069320" cy="4395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Aronson Consulting obtained and reviewed </a:t>
            </a: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King County House Sales Data between May 2014 and May 2015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from KC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After </a:t>
            </a: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“cleaning the data”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to remove any missing items and outliers, Aronson Consulting </a:t>
            </a: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explored the following home features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Waterfront properties; Zip code and city; Home latitude and longitude</a:t>
            </a:r>
          </a:p>
          <a:p>
            <a:pPr marL="742950" lvl="1" indent="-2857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Size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Number of bedrooms, bathrooms, and floors;  Square footage of living space (basement/above ground) and lot space; Square footage of living space and lot space for the home’s nearest 15 neighbors</a:t>
            </a:r>
          </a:p>
          <a:p>
            <a:pPr marL="742950" lvl="1" indent="-2857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Quality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Condition; Grade; Year home built; Year home renovated</a:t>
            </a:r>
          </a:p>
          <a:p>
            <a:pPr marL="742950" lvl="1" indent="-2857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Views</a:t>
            </a:r>
          </a:p>
          <a:p>
            <a:pPr marL="742950" lvl="1" indent="-2857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 Home Sold</a:t>
            </a:r>
          </a:p>
          <a:p>
            <a:pPr marL="285750" indent="-2857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Using </a:t>
            </a: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predictive modeling tools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Aronson Consulting was able to </a:t>
            </a: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determine which features listed above best predict home prices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in King County, Washington to help KC’s sales staff focus on the homes that will </a:t>
            </a: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 their commission potential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105608-E163-2A4C-BD00-01FD33EEA999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24554-1A8A-B14B-987C-260EC9357569}"/>
              </a:ext>
            </a:extLst>
          </p:cNvPr>
          <p:cNvSpPr txBox="1"/>
          <p:nvPr/>
        </p:nvSpPr>
        <p:spPr>
          <a:xfrm>
            <a:off x="11672316" y="64496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893244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CBE9D-AF19-2642-B8CB-FCFA317B1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Price and Home Features</a:t>
            </a:r>
          </a:p>
        </p:txBody>
      </p:sp>
    </p:spTree>
    <p:extLst>
      <p:ext uri="{BB962C8B-B14F-4D97-AF65-F5344CB8AC3E}">
        <p14:creationId xmlns:p14="http://schemas.microsoft.com/office/powerpoint/2010/main" val="362053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5105608-E163-2A4C-BD00-01FD33EEA999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24554-1A8A-B14B-987C-260EC9357569}"/>
              </a:ext>
            </a:extLst>
          </p:cNvPr>
          <p:cNvSpPr txBox="1"/>
          <p:nvPr/>
        </p:nvSpPr>
        <p:spPr>
          <a:xfrm>
            <a:off x="11672316" y="64496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661DF0-226C-EF4A-9EFF-699C1BF54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46" y="1465886"/>
            <a:ext cx="3654057" cy="42976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7D07EA-A26B-E545-9B2B-D79195152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834" y="1465886"/>
            <a:ext cx="3836254" cy="42976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C7DDC5-AFE2-EB47-959E-14A8047200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0701" y="1465886"/>
            <a:ext cx="3844521" cy="42976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993EBC-429A-5242-B1AB-18691ACFF31C}"/>
              </a:ext>
            </a:extLst>
          </p:cNvPr>
          <p:cNvSpPr txBox="1"/>
          <p:nvPr/>
        </p:nvSpPr>
        <p:spPr>
          <a:xfrm>
            <a:off x="932891" y="1416286"/>
            <a:ext cx="1895071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Houses Sold &gt; $1M (7%)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BC1EFB-58FE-D54E-9058-E4EC07662937}"/>
              </a:ext>
            </a:extLst>
          </p:cNvPr>
          <p:cNvSpPr txBox="1"/>
          <p:nvPr/>
        </p:nvSpPr>
        <p:spPr>
          <a:xfrm>
            <a:off x="4715959" y="1410172"/>
            <a:ext cx="2427268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Houses Sold $500K - $1M (35%)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19FCC3-C427-3C4A-A9B7-C38C9A09A74B}"/>
              </a:ext>
            </a:extLst>
          </p:cNvPr>
          <p:cNvSpPr txBox="1"/>
          <p:nvPr/>
        </p:nvSpPr>
        <p:spPr>
          <a:xfrm>
            <a:off x="8794191" y="1410172"/>
            <a:ext cx="2124299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Houses Sold &lt; $500K (58%)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A04A11-2A81-FB4C-90A4-48B2A40CD7B6}"/>
              </a:ext>
            </a:extLst>
          </p:cNvPr>
          <p:cNvSpPr txBox="1"/>
          <p:nvPr/>
        </p:nvSpPr>
        <p:spPr>
          <a:xfrm>
            <a:off x="148846" y="3451919"/>
            <a:ext cx="338554" cy="502702"/>
          </a:xfrm>
          <a:prstGeom prst="rect">
            <a:avLst/>
          </a:prstGeom>
          <a:solidFill>
            <a:schemeClr val="bg1"/>
          </a:solidFill>
        </p:spPr>
        <p:txBody>
          <a:bodyPr vert="vert270"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latitude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3EE97E-B217-8248-B6D7-92D14F4C19F1}"/>
              </a:ext>
            </a:extLst>
          </p:cNvPr>
          <p:cNvSpPr txBox="1"/>
          <p:nvPr/>
        </p:nvSpPr>
        <p:spPr>
          <a:xfrm>
            <a:off x="4124131" y="3451919"/>
            <a:ext cx="338554" cy="502702"/>
          </a:xfrm>
          <a:prstGeom prst="rect">
            <a:avLst/>
          </a:prstGeom>
          <a:solidFill>
            <a:schemeClr val="bg1"/>
          </a:solidFill>
        </p:spPr>
        <p:txBody>
          <a:bodyPr vert="vert270"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latitude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70A254-AD01-004F-AB8B-BDD6757DE507}"/>
              </a:ext>
            </a:extLst>
          </p:cNvPr>
          <p:cNvSpPr txBox="1"/>
          <p:nvPr/>
        </p:nvSpPr>
        <p:spPr>
          <a:xfrm>
            <a:off x="8062514" y="3451919"/>
            <a:ext cx="338554" cy="502702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latitude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3943E6-92C7-9E48-8657-C8CEE8FDA3C1}"/>
              </a:ext>
            </a:extLst>
          </p:cNvPr>
          <p:cNvSpPr txBox="1"/>
          <p:nvPr/>
        </p:nvSpPr>
        <p:spPr>
          <a:xfrm>
            <a:off x="7840247" y="3375719"/>
            <a:ext cx="338554" cy="502702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BF6468-A2EF-E54A-8916-9FC2D2697E29}"/>
              </a:ext>
            </a:extLst>
          </p:cNvPr>
          <p:cNvSpPr txBox="1"/>
          <p:nvPr/>
        </p:nvSpPr>
        <p:spPr>
          <a:xfrm>
            <a:off x="3593994" y="3380640"/>
            <a:ext cx="338554" cy="502702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B871D1-6FAE-E142-9943-82A5BB4D756E}"/>
              </a:ext>
            </a:extLst>
          </p:cNvPr>
          <p:cNvSpPr txBox="1"/>
          <p:nvPr/>
        </p:nvSpPr>
        <p:spPr>
          <a:xfrm>
            <a:off x="11784977" y="3375719"/>
            <a:ext cx="338554" cy="502702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50590C-A33C-FD41-B77E-951336B2A123}"/>
              </a:ext>
            </a:extLst>
          </p:cNvPr>
          <p:cNvSpPr txBox="1"/>
          <p:nvPr/>
        </p:nvSpPr>
        <p:spPr>
          <a:xfrm flipH="1">
            <a:off x="1462467" y="5690054"/>
            <a:ext cx="732526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longitude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983DE7-0586-E640-AD3D-C7F0297B30C0}"/>
              </a:ext>
            </a:extLst>
          </p:cNvPr>
          <p:cNvSpPr txBox="1"/>
          <p:nvPr/>
        </p:nvSpPr>
        <p:spPr>
          <a:xfrm flipH="1">
            <a:off x="5643377" y="5690054"/>
            <a:ext cx="732526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longitude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2F06C0-4DE7-E24A-8D1D-B7D1DBA7C8DB}"/>
              </a:ext>
            </a:extLst>
          </p:cNvPr>
          <p:cNvSpPr txBox="1"/>
          <p:nvPr/>
        </p:nvSpPr>
        <p:spPr>
          <a:xfrm flipH="1">
            <a:off x="9696698" y="5690054"/>
            <a:ext cx="732526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longitude</a:t>
            </a: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91AB8CBC-B14E-0B4B-8F78-529A26A24118}"/>
              </a:ext>
            </a:extLst>
          </p:cNvPr>
          <p:cNvSpPr txBox="1">
            <a:spLocks/>
          </p:cNvSpPr>
          <p:nvPr/>
        </p:nvSpPr>
        <p:spPr>
          <a:xfrm>
            <a:off x="474980" y="286603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Price and Home Features</a:t>
            </a: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EAE68BFE-843A-6B49-BC95-BE1FC3B043EA}"/>
              </a:ext>
            </a:extLst>
          </p:cNvPr>
          <p:cNvSpPr txBox="1">
            <a:spLocks/>
          </p:cNvSpPr>
          <p:nvPr/>
        </p:nvSpPr>
        <p:spPr>
          <a:xfrm>
            <a:off x="487400" y="606337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</a:t>
            </a:r>
            <a:endParaRPr lang="en-US" sz="25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124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5105608-E163-2A4C-BD00-01FD33EEA999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24554-1A8A-B14B-987C-260EC9357569}"/>
              </a:ext>
            </a:extLst>
          </p:cNvPr>
          <p:cNvSpPr txBox="1"/>
          <p:nvPr/>
        </p:nvSpPr>
        <p:spPr>
          <a:xfrm>
            <a:off x="11672316" y="64496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C8C802-F7B2-1E44-8C7F-D2A9C0D18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904" y="1210566"/>
            <a:ext cx="8811338" cy="47898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328B97-9D0E-FE44-BF2B-2A823F19A9E7}"/>
              </a:ext>
            </a:extLst>
          </p:cNvPr>
          <p:cNvSpPr txBox="1"/>
          <p:nvPr/>
        </p:nvSpPr>
        <p:spPr>
          <a:xfrm>
            <a:off x="3558199" y="1016006"/>
            <a:ext cx="5143331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Top 10 Cities For King County Home Sales From May 2014 To May 2015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B269F0-635F-0B48-B174-25CE2CECE581}"/>
              </a:ext>
            </a:extLst>
          </p:cNvPr>
          <p:cNvSpPr txBox="1"/>
          <p:nvPr/>
        </p:nvSpPr>
        <p:spPr>
          <a:xfrm>
            <a:off x="1517904" y="3018485"/>
            <a:ext cx="338554" cy="864980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average price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02FFC2-EA11-BE49-9837-B6647B04CC6C}"/>
              </a:ext>
            </a:extLst>
          </p:cNvPr>
          <p:cNvSpPr txBox="1"/>
          <p:nvPr/>
        </p:nvSpPr>
        <p:spPr>
          <a:xfrm flipH="1">
            <a:off x="5685321" y="5729793"/>
            <a:ext cx="732526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6E52143-3969-3C4F-927F-7101DDE18DD0}"/>
              </a:ext>
            </a:extLst>
          </p:cNvPr>
          <p:cNvSpPr/>
          <p:nvPr/>
        </p:nvSpPr>
        <p:spPr>
          <a:xfrm>
            <a:off x="9281159" y="1422654"/>
            <a:ext cx="982365" cy="571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3F62C85-F37C-9748-AE7B-5AFA83E813C6}"/>
              </a:ext>
            </a:extLst>
          </p:cNvPr>
          <p:cNvSpPr/>
          <p:nvPr/>
        </p:nvSpPr>
        <p:spPr>
          <a:xfrm>
            <a:off x="9372600" y="1536954"/>
            <a:ext cx="114300" cy="125730"/>
          </a:xfrm>
          <a:prstGeom prst="rect">
            <a:avLst/>
          </a:prstGeom>
          <a:solidFill>
            <a:srgbClr val="E57F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4F924D-63FD-8A46-937E-87BACDBF6B61}"/>
              </a:ext>
            </a:extLst>
          </p:cNvPr>
          <p:cNvSpPr/>
          <p:nvPr/>
        </p:nvSpPr>
        <p:spPr>
          <a:xfrm>
            <a:off x="9376410" y="1735074"/>
            <a:ext cx="114300" cy="12573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43F397-B7A3-9C4C-835B-EB2BA1A66F0E}"/>
              </a:ext>
            </a:extLst>
          </p:cNvPr>
          <p:cNvSpPr txBox="1"/>
          <p:nvPr/>
        </p:nvSpPr>
        <p:spPr>
          <a:xfrm>
            <a:off x="9443466" y="1486610"/>
            <a:ext cx="6383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waterfront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0D4A0C-654E-5644-A6AD-09D6663B2896}"/>
              </a:ext>
            </a:extLst>
          </p:cNvPr>
          <p:cNvSpPr txBox="1"/>
          <p:nvPr/>
        </p:nvSpPr>
        <p:spPr>
          <a:xfrm>
            <a:off x="9447276" y="1673300"/>
            <a:ext cx="8162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not waterfront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2C152B6B-A293-E840-91B0-E3396A8E8180}"/>
              </a:ext>
            </a:extLst>
          </p:cNvPr>
          <p:cNvSpPr txBox="1">
            <a:spLocks/>
          </p:cNvSpPr>
          <p:nvPr/>
        </p:nvSpPr>
        <p:spPr>
          <a:xfrm>
            <a:off x="474980" y="286603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Price and Home Features</a:t>
            </a: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ABBB25EC-2374-D742-A7B4-F50E36BB5303}"/>
              </a:ext>
            </a:extLst>
          </p:cNvPr>
          <p:cNvSpPr txBox="1">
            <a:spLocks/>
          </p:cNvSpPr>
          <p:nvPr/>
        </p:nvSpPr>
        <p:spPr>
          <a:xfrm>
            <a:off x="487400" y="606337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</a:t>
            </a:r>
            <a:r>
              <a:rPr lang="en-US" sz="25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(continued)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C2F427-74A7-954F-8C45-4C3B479D9322}"/>
              </a:ext>
            </a:extLst>
          </p:cNvPr>
          <p:cNvSpPr txBox="1"/>
          <p:nvPr/>
        </p:nvSpPr>
        <p:spPr>
          <a:xfrm>
            <a:off x="474980" y="5948061"/>
            <a:ext cx="10273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Recommendations: Focus on homes with a waterfront view particularly in the towns of Kirkland, Issaquah, Bellevue and Renton.</a:t>
            </a:r>
          </a:p>
        </p:txBody>
      </p:sp>
    </p:spTree>
    <p:extLst>
      <p:ext uri="{BB962C8B-B14F-4D97-AF65-F5344CB8AC3E}">
        <p14:creationId xmlns:p14="http://schemas.microsoft.com/office/powerpoint/2010/main" val="137213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5105608-E163-2A4C-BD00-01FD33EEA999}"/>
              </a:ext>
            </a:extLst>
          </p:cNvPr>
          <p:cNvSpPr txBox="1"/>
          <p:nvPr/>
        </p:nvSpPr>
        <p:spPr>
          <a:xfrm>
            <a:off x="-3045" y="644967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Aronson Consulting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B24554-1A8A-B14B-987C-260EC9357569}"/>
              </a:ext>
            </a:extLst>
          </p:cNvPr>
          <p:cNvSpPr txBox="1"/>
          <p:nvPr/>
        </p:nvSpPr>
        <p:spPr>
          <a:xfrm>
            <a:off x="11672316" y="64496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463C2E-9567-C84E-BD8F-DA7792E75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168400"/>
            <a:ext cx="2235200" cy="2235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B0F98DC-4DE5-1042-B83C-0EA47B3BA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3555036"/>
            <a:ext cx="2235200" cy="2235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D1C61A-FE9F-1E41-937F-39EC2B9404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820" y="3555036"/>
            <a:ext cx="2235200" cy="2235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745A2E-BF58-B645-97E0-81B2D81AEF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4820" y="1168400"/>
            <a:ext cx="2235200" cy="223520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AF1D366-4B6A-EC47-93B2-5A3B835BFDB5}"/>
              </a:ext>
            </a:extLst>
          </p:cNvPr>
          <p:cNvCxnSpPr/>
          <p:nvPr/>
        </p:nvCxnSpPr>
        <p:spPr>
          <a:xfrm>
            <a:off x="6009640" y="1168400"/>
            <a:ext cx="0" cy="46634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ECD12ACA-C883-4242-AABF-CBC38DEEE1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3960" y="1168400"/>
            <a:ext cx="2235200" cy="2235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CE1CBE3-8590-F043-B044-B4E4A13535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5900" y="1168400"/>
            <a:ext cx="2235200" cy="22352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3457F09-E096-DB42-9D6C-C75D78A6DA76}"/>
              </a:ext>
            </a:extLst>
          </p:cNvPr>
          <p:cNvSpPr txBox="1"/>
          <p:nvPr/>
        </p:nvSpPr>
        <p:spPr>
          <a:xfrm>
            <a:off x="2194993" y="934169"/>
            <a:ext cx="1779654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Home Square Footage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8E5F72-F3A4-F647-B909-0CA052397B38}"/>
              </a:ext>
            </a:extLst>
          </p:cNvPr>
          <p:cNvSpPr txBox="1"/>
          <p:nvPr/>
        </p:nvSpPr>
        <p:spPr>
          <a:xfrm>
            <a:off x="7239453" y="934168"/>
            <a:ext cx="3493264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Home Square Footage for Nearest 15 Neighbors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EA97928-0F81-C944-BF68-BE7FD48AE594}"/>
              </a:ext>
            </a:extLst>
          </p:cNvPr>
          <p:cNvSpPr txBox="1"/>
          <p:nvPr/>
        </p:nvSpPr>
        <p:spPr>
          <a:xfrm>
            <a:off x="212626" y="2006258"/>
            <a:ext cx="338554" cy="369332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793AD8-1EF5-3941-9D2B-776D6149EEFB}"/>
              </a:ext>
            </a:extLst>
          </p:cNvPr>
          <p:cNvSpPr txBox="1"/>
          <p:nvPr/>
        </p:nvSpPr>
        <p:spPr>
          <a:xfrm>
            <a:off x="2870199" y="2006258"/>
            <a:ext cx="338554" cy="369332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C6B3964-88C9-2C47-9A9D-F8B9B79FBDB5}"/>
              </a:ext>
            </a:extLst>
          </p:cNvPr>
          <p:cNvSpPr txBox="1"/>
          <p:nvPr/>
        </p:nvSpPr>
        <p:spPr>
          <a:xfrm>
            <a:off x="2870199" y="4487970"/>
            <a:ext cx="338554" cy="369332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51F5F29-9893-5249-A4C4-B9CB38C35E33}"/>
              </a:ext>
            </a:extLst>
          </p:cNvPr>
          <p:cNvSpPr txBox="1"/>
          <p:nvPr/>
        </p:nvSpPr>
        <p:spPr>
          <a:xfrm>
            <a:off x="212626" y="4436206"/>
            <a:ext cx="338554" cy="369332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D72B1D-4DEC-0E4B-B7EC-A5EEAE763403}"/>
              </a:ext>
            </a:extLst>
          </p:cNvPr>
          <p:cNvSpPr txBox="1"/>
          <p:nvPr/>
        </p:nvSpPr>
        <p:spPr>
          <a:xfrm>
            <a:off x="6096000" y="2006258"/>
            <a:ext cx="338554" cy="369332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E341349-C965-7B41-803D-6C4E16E2759B}"/>
              </a:ext>
            </a:extLst>
          </p:cNvPr>
          <p:cNvSpPr txBox="1"/>
          <p:nvPr/>
        </p:nvSpPr>
        <p:spPr>
          <a:xfrm>
            <a:off x="8936623" y="2006258"/>
            <a:ext cx="338554" cy="369332"/>
          </a:xfrm>
          <a:prstGeom prst="rect">
            <a:avLst/>
          </a:prstGeom>
          <a:solidFill>
            <a:schemeClr val="bg1"/>
          </a:solidFill>
        </p:spPr>
        <p:txBody>
          <a:bodyPr vert="vert270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5980EC-1AAB-474B-9E34-473C9C5BA895}"/>
              </a:ext>
            </a:extLst>
          </p:cNvPr>
          <p:cNvSpPr txBox="1"/>
          <p:nvPr/>
        </p:nvSpPr>
        <p:spPr>
          <a:xfrm flipH="1">
            <a:off x="1246565" y="3284379"/>
            <a:ext cx="721932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living sqft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0351790-D794-7B41-AF10-213FE7146B09}"/>
              </a:ext>
            </a:extLst>
          </p:cNvPr>
          <p:cNvSpPr txBox="1"/>
          <p:nvPr/>
        </p:nvSpPr>
        <p:spPr>
          <a:xfrm flipH="1">
            <a:off x="4104065" y="3284379"/>
            <a:ext cx="721932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lot sqft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00577F-8148-9545-BD94-BA41FA935CFF}"/>
              </a:ext>
            </a:extLst>
          </p:cNvPr>
          <p:cNvSpPr txBox="1"/>
          <p:nvPr/>
        </p:nvSpPr>
        <p:spPr>
          <a:xfrm flipH="1">
            <a:off x="3974647" y="5654425"/>
            <a:ext cx="1004571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basement sqft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29456A6-F7D5-6F4D-9D5A-0CFCAF26B5D9}"/>
              </a:ext>
            </a:extLst>
          </p:cNvPr>
          <p:cNvSpPr txBox="1"/>
          <p:nvPr/>
        </p:nvSpPr>
        <p:spPr>
          <a:xfrm flipH="1">
            <a:off x="1049823" y="5654425"/>
            <a:ext cx="1275439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above ground sqft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D7DCED-DD84-254D-B3B2-23B1DAFD90F5}"/>
              </a:ext>
            </a:extLst>
          </p:cNvPr>
          <p:cNvSpPr txBox="1"/>
          <p:nvPr/>
        </p:nvSpPr>
        <p:spPr>
          <a:xfrm flipH="1">
            <a:off x="7226750" y="3284379"/>
            <a:ext cx="721932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living sqft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F42B95-7A62-FB4D-BF60-78D97514167D}"/>
              </a:ext>
            </a:extLst>
          </p:cNvPr>
          <p:cNvSpPr txBox="1"/>
          <p:nvPr/>
        </p:nvSpPr>
        <p:spPr>
          <a:xfrm flipH="1">
            <a:off x="10084250" y="3284379"/>
            <a:ext cx="721932" cy="246221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lot sqft</a:t>
            </a:r>
          </a:p>
        </p:txBody>
      </p:sp>
      <p:pic>
        <p:nvPicPr>
          <p:cNvPr id="35" name="Graphic 34" descr="Group of people">
            <a:extLst>
              <a:ext uri="{FF2B5EF4-FFF2-40B4-BE49-F238E27FC236}">
                <a16:creationId xmlns:a16="http://schemas.microsoft.com/office/drawing/2014/main" id="{45CEE38D-2043-144A-8C4B-43715B4348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74954" y="4000157"/>
            <a:ext cx="1278121" cy="1278121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B2A0D91-8F6D-7941-B85D-1BF3A4F716B1}"/>
              </a:ext>
            </a:extLst>
          </p:cNvPr>
          <p:cNvSpPr txBox="1"/>
          <p:nvPr/>
        </p:nvSpPr>
        <p:spPr>
          <a:xfrm>
            <a:off x="7853075" y="4269275"/>
            <a:ext cx="3691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There is not much variation when considering the 15 nearest neighbors</a:t>
            </a:r>
          </a:p>
        </p:txBody>
      </p:sp>
      <p:sp>
        <p:nvSpPr>
          <p:cNvPr id="41" name="Title 3">
            <a:extLst>
              <a:ext uri="{FF2B5EF4-FFF2-40B4-BE49-F238E27FC236}">
                <a16:creationId xmlns:a16="http://schemas.microsoft.com/office/drawing/2014/main" id="{A2F68A72-F1AC-CC43-B74E-BA34B73837C1}"/>
              </a:ext>
            </a:extLst>
          </p:cNvPr>
          <p:cNvSpPr txBox="1">
            <a:spLocks/>
          </p:cNvSpPr>
          <p:nvPr/>
        </p:nvSpPr>
        <p:spPr>
          <a:xfrm>
            <a:off x="474980" y="286603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Price and Home Features</a:t>
            </a:r>
          </a:p>
        </p:txBody>
      </p:sp>
      <p:sp>
        <p:nvSpPr>
          <p:cNvPr id="42" name="Title 3">
            <a:extLst>
              <a:ext uri="{FF2B5EF4-FFF2-40B4-BE49-F238E27FC236}">
                <a16:creationId xmlns:a16="http://schemas.microsoft.com/office/drawing/2014/main" id="{DC418DE9-D868-BC45-906F-92D9C63F266D}"/>
              </a:ext>
            </a:extLst>
          </p:cNvPr>
          <p:cNvSpPr txBox="1">
            <a:spLocks/>
          </p:cNvSpPr>
          <p:nvPr/>
        </p:nvSpPr>
        <p:spPr>
          <a:xfrm>
            <a:off x="487400" y="606337"/>
            <a:ext cx="11069320" cy="48809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Size</a:t>
            </a:r>
            <a:endParaRPr lang="en-US" sz="25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DB5B4FC-B427-2541-A4FB-414691BE195E}"/>
              </a:ext>
            </a:extLst>
          </p:cNvPr>
          <p:cNvSpPr txBox="1"/>
          <p:nvPr/>
        </p:nvSpPr>
        <p:spPr>
          <a:xfrm>
            <a:off x="266939" y="5876244"/>
            <a:ext cx="11510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Recommendations: Focus on homes with larger living square footage throughout the entire house, including the basement if one exists.  Please note, the existence of a basement does not predict a higher price.  The lot size is not a large predictor of price.</a:t>
            </a:r>
          </a:p>
        </p:txBody>
      </p:sp>
    </p:spTree>
    <p:extLst>
      <p:ext uri="{BB962C8B-B14F-4D97-AF65-F5344CB8AC3E}">
        <p14:creationId xmlns:p14="http://schemas.microsoft.com/office/powerpoint/2010/main" val="212528696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412D24"/>
      </a:dk2>
      <a:lt2>
        <a:srgbClr val="E2E6E8"/>
      </a:lt2>
      <a:accent1>
        <a:srgbClr val="C34D5A"/>
      </a:accent1>
      <a:accent2>
        <a:srgbClr val="B15E3B"/>
      </a:accent2>
      <a:accent3>
        <a:srgbClr val="C09F4B"/>
      </a:accent3>
      <a:accent4>
        <a:srgbClr val="3BB19E"/>
      </a:accent4>
      <a:accent5>
        <a:srgbClr val="4DA5C3"/>
      </a:accent5>
      <a:accent6>
        <a:srgbClr val="3B62B1"/>
      </a:accent6>
      <a:hlink>
        <a:srgbClr val="3A8BAE"/>
      </a:hlink>
      <a:folHlink>
        <a:srgbClr val="7F7F7F"/>
      </a:folHlink>
    </a:clrScheme>
    <a:fontScheme name="Retrospect">
      <a:majorFont>
        <a:latin typeface="AvenirNext LT Pro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Next LT Pro Regular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828</Words>
  <Application>Microsoft Macintosh PowerPoint</Application>
  <PresentationFormat>Widescreen</PresentationFormat>
  <Paragraphs>134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AvenirNext LT Pro Light</vt:lpstr>
      <vt:lpstr>AvenirNext LT Pro Regular</vt:lpstr>
      <vt:lpstr>Calibri</vt:lpstr>
      <vt:lpstr>Calibri Light</vt:lpstr>
      <vt:lpstr>RetrospectVTI</vt:lpstr>
      <vt:lpstr>Custom Design</vt:lpstr>
      <vt:lpstr>Predicting Home Prices in King County, Washington</vt:lpstr>
      <vt:lpstr>Content</vt:lpstr>
      <vt:lpstr>Background and Methodology</vt:lpstr>
      <vt:lpstr>Background</vt:lpstr>
      <vt:lpstr>Methodology</vt:lpstr>
      <vt:lpstr>Price and Home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Next Steps</vt:lpstr>
      <vt:lpstr>PowerPoint Presentation</vt:lpstr>
      <vt:lpstr>Questions?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Home Prices in King County, Washington</dc:title>
  <dc:creator>Adams, Daniel</dc:creator>
  <cp:lastModifiedBy>Adams, Daniel</cp:lastModifiedBy>
  <cp:revision>35</cp:revision>
  <dcterms:created xsi:type="dcterms:W3CDTF">2019-09-08T15:56:59Z</dcterms:created>
  <dcterms:modified xsi:type="dcterms:W3CDTF">2019-09-08T21:57:50Z</dcterms:modified>
</cp:coreProperties>
</file>